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9"/>
  </p:notesMasterIdLst>
  <p:handoutMasterIdLst>
    <p:handoutMasterId r:id="rId10"/>
  </p:handoutMasterIdLst>
  <p:sldIdLst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berigi, Gabrielle" initials="AG" lastIdx="1" clrIdx="0">
    <p:extLst>
      <p:ext uri="{19B8F6BF-5375-455C-9EA6-DF929625EA0E}">
        <p15:presenceInfo xmlns:p15="http://schemas.microsoft.com/office/powerpoint/2012/main" userId="S::galberigi@pa.gov::a7a74d4d-51cd-4d18-ad01-f25019d4fb5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F32420-003C-4DEB-8718-0D252D13EA54}" v="9" dt="2021-03-24T23:51:04.774"/>
    <p1510:client id="{88C3B79F-7017-0000-A5AD-A0311EE1DDFA}" v="73" dt="2021-03-25T15:41:4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660"/>
  </p:normalViewPr>
  <p:slideViewPr>
    <p:cSldViewPr>
      <p:cViewPr varScale="1">
        <p:scale>
          <a:sx n="62" d="100"/>
          <a:sy n="62" d="100"/>
        </p:scale>
        <p:origin x="15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F587C-44FC-4E0F-A093-05917FEE4703}" type="datetimeFigureOut">
              <a:rPr lang="en-US" smtClean="0"/>
              <a:pPr/>
              <a:t>4/29/2021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4EBB0-0594-455D-8C11-F50FBC821D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76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945115-C6AC-4B9F-AF00-2D2CFD9B8FA9}" type="datetimeFigureOut">
              <a:rPr lang="en-US" smtClean="0"/>
              <a:t>4/29/2021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24239-9DBD-4672-BA69-D686CFDD59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6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701041" y="4415789"/>
            <a:ext cx="5608319" cy="418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Shape 28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74964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90500"/>
            <a:ext cx="7962900" cy="6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1219200"/>
            <a:ext cx="20955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219200"/>
            <a:ext cx="61341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200" y="177800"/>
            <a:ext cx="7924800" cy="6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90500"/>
            <a:ext cx="7924800" cy="6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1138"/>
            <a:ext cx="7924800" cy="5635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844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200" y="190500"/>
            <a:ext cx="7924800" cy="609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1"/>
            <a:ext cx="51117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362201"/>
            <a:ext cx="3008313" cy="3657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6482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1142999"/>
            <a:ext cx="8305800" cy="34290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2578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Presentation Title Goes Here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733800" y="6096000"/>
            <a:ext cx="52578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 descr="blue banner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152400"/>
            <a:ext cx="8382000" cy="914400"/>
          </a:xfrm>
          <a:prstGeom prst="rect">
            <a:avLst/>
          </a:prstGeom>
          <a:noFill/>
        </p:spPr>
      </p:pic>
      <p:pic>
        <p:nvPicPr>
          <p:cNvPr id="9" name="Picture 9" descr="DOH-rgb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00800" y="6096000"/>
            <a:ext cx="2262188" cy="5492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0" y="12290"/>
            <a:ext cx="9144000" cy="58746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en-US" sz="36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en-US" sz="3600" dirty="0"/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r>
              <a:rPr lang="en-US" sz="4400" dirty="0"/>
              <a:t>State Funding Reduction Update</a:t>
            </a:r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endParaRPr lang="en-US" sz="2000" dirty="0"/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r>
              <a:rPr lang="en-US" dirty="0"/>
              <a:t>Lindsey Pitten</a:t>
            </a:r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r>
              <a:rPr lang="en-US" dirty="0"/>
              <a:t>Administrative Officer 3</a:t>
            </a:r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endParaRPr lang="en-US" dirty="0"/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r>
              <a:rPr lang="en-US" dirty="0"/>
              <a:t>May 26, 2021</a:t>
            </a:r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endParaRPr lang="en-US" sz="4800" dirty="0"/>
          </a:p>
          <a:p>
            <a:pPr marL="0" lvl="0" indent="0" algn="ctr">
              <a:spcBef>
                <a:spcPts val="0"/>
              </a:spcBef>
              <a:buSzPct val="25000"/>
              <a:buNone/>
            </a:pPr>
            <a:r>
              <a:rPr lang="en-US" sz="4800" dirty="0"/>
              <a:t>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lang="en-US" sz="36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sz="18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686461976"/>
      </p:ext>
    </p:extLst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87076C3-91E7-48BE-99D6-D3392567E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8710432"/>
              </p:ext>
            </p:extLst>
          </p:nvPr>
        </p:nvGraphicFramePr>
        <p:xfrm>
          <a:off x="321066" y="914400"/>
          <a:ext cx="4936734" cy="583521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9105">
                  <a:extLst>
                    <a:ext uri="{9D8B030D-6E8A-4147-A177-3AD203B41FA5}">
                      <a16:colId xmlns:a16="http://schemas.microsoft.com/office/drawing/2014/main" val="499062414"/>
                    </a:ext>
                  </a:extLst>
                </a:gridCol>
                <a:gridCol w="1346283">
                  <a:extLst>
                    <a:ext uri="{9D8B030D-6E8A-4147-A177-3AD203B41FA5}">
                      <a16:colId xmlns:a16="http://schemas.microsoft.com/office/drawing/2014/main" val="2652891145"/>
                    </a:ext>
                  </a:extLst>
                </a:gridCol>
                <a:gridCol w="1534476">
                  <a:extLst>
                    <a:ext uri="{9D8B030D-6E8A-4147-A177-3AD203B41FA5}">
                      <a16:colId xmlns:a16="http://schemas.microsoft.com/office/drawing/2014/main" val="2471054685"/>
                    </a:ext>
                  </a:extLst>
                </a:gridCol>
                <a:gridCol w="1536870">
                  <a:extLst>
                    <a:ext uri="{9D8B030D-6E8A-4147-A177-3AD203B41FA5}">
                      <a16:colId xmlns:a16="http://schemas.microsoft.com/office/drawing/2014/main" val="1136734887"/>
                    </a:ext>
                  </a:extLst>
                </a:gridCol>
              </a:tblGrid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2020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46380584"/>
                  </a:ext>
                </a:extLst>
              </a:tr>
              <a:tr h="200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PEHTI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548,603.00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548,603.00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750229627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CDD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400,000.00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300,000.00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875254405"/>
                  </a:ext>
                </a:extLst>
              </a:tr>
              <a:tr h="200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CMHD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866006004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Allegheny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506,700.00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506,700.00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548135809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Allentown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234,950.00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234,950.00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640074366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Bethlehem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143,510.00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143,510.00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26260145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Bucks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173,355.00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173,355.00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517033510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Chester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100,965.00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100,965.00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322741051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Erie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152,400.00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152,400.00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173049246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Montgomery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119,380.00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119,380.00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88459828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Philadelphia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 3,062,857.00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 3,062,857.00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934654280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York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173,355.00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173,355.00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481447678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Wilkes-Barre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128,905.00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128,905.00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934435065"/>
                  </a:ext>
                </a:extLst>
              </a:tr>
              <a:tr h="200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Regions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782128484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Philadelphia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 1,170,000.00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 1,170,000.00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414976321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382,550.00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    64,000.00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2498562328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692,400.00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447,000.00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685082252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915,525.00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628,000.00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2272452510"/>
                  </a:ext>
                </a:extLst>
              </a:tr>
              <a:tr h="8083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386,400.00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132,000.00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273139720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SW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550,000.00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171,000.00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00903683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NE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455,725.00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335,000.00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1420459018"/>
                  </a:ext>
                </a:extLst>
              </a:tr>
              <a:tr h="200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PPA - HIV Testing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965,273.00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661,073.00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740353553"/>
                  </a:ext>
                </a:extLst>
              </a:tr>
              <a:tr h="20049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PPA - Prep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 1,173,147.00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      682,947.00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86995921"/>
                  </a:ext>
                </a:extLst>
              </a:tr>
              <a:tr h="215044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284104417"/>
                  </a:ext>
                </a:extLst>
              </a:tr>
              <a:tr h="200491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 $ 12,436,000.00 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9,936,000.00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14" marR="7614" marT="7614" marB="0" anchor="b"/>
                </a:tc>
                <a:extLst>
                  <a:ext uri="{0D108BD9-81ED-4DB2-BD59-A6C34878D82A}">
                    <a16:rowId xmlns:a16="http://schemas.microsoft.com/office/drawing/2014/main" val="30801824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73E803C5-AA10-4D4E-854E-5BE3310AD536}"/>
              </a:ext>
            </a:extLst>
          </p:cNvPr>
          <p:cNvGrpSpPr/>
          <p:nvPr/>
        </p:nvGrpSpPr>
        <p:grpSpPr>
          <a:xfrm>
            <a:off x="5486400" y="1219200"/>
            <a:ext cx="3228109" cy="2743200"/>
            <a:chOff x="285368" y="1219200"/>
            <a:chExt cx="3228109" cy="2743200"/>
          </a:xfrm>
        </p:grpSpPr>
        <p:sp>
          <p:nvSpPr>
            <p:cNvPr id="4" name="Flowchart: Punched Tape 3">
              <a:extLst>
                <a:ext uri="{FF2B5EF4-FFF2-40B4-BE49-F238E27FC236}">
                  <a16:creationId xmlns:a16="http://schemas.microsoft.com/office/drawing/2014/main" id="{457ADB2D-5046-478C-BFFB-D5C7CE35105F}"/>
                </a:ext>
              </a:extLst>
            </p:cNvPr>
            <p:cNvSpPr/>
            <p:nvPr/>
          </p:nvSpPr>
          <p:spPr>
            <a:xfrm>
              <a:off x="285368" y="1219200"/>
              <a:ext cx="3228109" cy="2044944"/>
            </a:xfrm>
            <a:prstGeom prst="flowChartPunchedTape">
              <a:avLst/>
            </a:prstGeom>
            <a:solidFill>
              <a:schemeClr val="accent2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Title 1">
              <a:extLst>
                <a:ext uri="{FF2B5EF4-FFF2-40B4-BE49-F238E27FC236}">
                  <a16:creationId xmlns:a16="http://schemas.microsoft.com/office/drawing/2014/main" id="{1DEC1C23-3D6A-4542-931D-88BBE0A3CF15}"/>
                </a:ext>
              </a:extLst>
            </p:cNvPr>
            <p:cNvSpPr txBox="1">
              <a:spLocks/>
            </p:cNvSpPr>
            <p:nvPr/>
          </p:nvSpPr>
          <p:spPr>
            <a:xfrm>
              <a:off x="457200" y="1591252"/>
              <a:ext cx="2840182" cy="2371148"/>
            </a:xfrm>
            <a:prstGeom prst="rect">
              <a:avLst/>
            </a:prstGeom>
          </p:spPr>
          <p:txBody>
            <a:bodyPr>
              <a:normAutofit/>
            </a:bodyPr>
            <a:lstStyle>
              <a:lvl1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+mj-lt"/>
                  <a:ea typeface="+mj-ea"/>
                  <a:cs typeface="+mj-cs"/>
                </a:defRPr>
              </a:lvl1pPr>
              <a:lvl2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2pPr>
              <a:lvl3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3pPr>
              <a:lvl4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4pPr>
              <a:lvl5pPr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5pPr>
              <a:lvl6pPr marL="4572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6pPr>
              <a:lvl7pPr marL="9144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7pPr>
              <a:lvl8pPr marL="13716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8pPr>
              <a:lvl9pPr marL="1828800" algn="l" rtl="0" eaLnBrk="1" fontAlgn="base" hangingPunct="1">
                <a:spcBef>
                  <a:spcPct val="0"/>
                </a:spcBef>
                <a:spcAft>
                  <a:spcPct val="0"/>
                </a:spcAft>
                <a:defRPr sz="3800">
                  <a:solidFill>
                    <a:schemeClr val="bg1"/>
                  </a:solidFill>
                  <a:latin typeface="Verdana" pitchFamily="34" charset="0"/>
                </a:defRPr>
              </a:lvl9pPr>
            </a:lstStyle>
            <a:p>
              <a:r>
                <a:rPr lang="en-US" sz="3200" kern="0" dirty="0"/>
                <a:t>2019 compared to 2020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65283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BDB81-E412-47B3-81AC-CCD1959DC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300" dirty="0"/>
              <a:t>Justification for reduction to regions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88155B-164E-4794-90A6-877D07BE2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/>
          <a:lstStyle/>
          <a:p>
            <a:pPr algn="ctr"/>
            <a:r>
              <a:rPr lang="en-US" sz="3100" dirty="0"/>
              <a:t>Regional budgets were reviewed</a:t>
            </a:r>
          </a:p>
          <a:p>
            <a:pPr marL="0" indent="0" algn="ctr">
              <a:buNone/>
            </a:pPr>
            <a:endParaRPr lang="en-US" sz="3100" dirty="0"/>
          </a:p>
          <a:p>
            <a:pPr algn="ctr"/>
            <a:r>
              <a:rPr lang="en-US" sz="3100" dirty="0"/>
              <a:t>Determined expenses charged to state that were Ryan White eligible</a:t>
            </a:r>
          </a:p>
          <a:p>
            <a:pPr marL="0" indent="0" algn="ctr">
              <a:buNone/>
            </a:pPr>
            <a:endParaRPr lang="en-US" sz="3100" dirty="0"/>
          </a:p>
          <a:p>
            <a:pPr algn="ctr"/>
            <a:r>
              <a:rPr lang="en-US" sz="3100" dirty="0"/>
              <a:t>Moved those expenses into the rebate funding</a:t>
            </a:r>
          </a:p>
          <a:p>
            <a:pPr marL="0" indent="0" algn="ctr">
              <a:buNone/>
            </a:pPr>
            <a:endParaRPr lang="en-US" sz="3100" dirty="0"/>
          </a:p>
          <a:p>
            <a:pPr algn="ctr"/>
            <a:r>
              <a:rPr lang="en-US" sz="3100" dirty="0"/>
              <a:t>Kept the contracts level funded </a:t>
            </a:r>
          </a:p>
        </p:txBody>
      </p:sp>
    </p:spTree>
    <p:extLst>
      <p:ext uri="{BB962C8B-B14F-4D97-AF65-F5344CB8AC3E}">
        <p14:creationId xmlns:p14="http://schemas.microsoft.com/office/powerpoint/2010/main" val="3777255830"/>
      </p:ext>
    </p:extLst>
  </p:cSld>
  <p:clrMapOvr>
    <a:masterClrMapping/>
  </p:clrMapOvr>
</p:sld>
</file>

<file path=ppt/theme/theme1.xml><?xml version="1.0" encoding="utf-8"?>
<a:theme xmlns:a="http://schemas.openxmlformats.org/drawingml/2006/main" name="DOH_Master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06076DE0F2FB4091442F564B1D128E" ma:contentTypeVersion="215" ma:contentTypeDescription="Create a new document." ma:contentTypeScope="" ma:versionID="f9020005e43e01434927da84137e27bd">
  <xsd:schema xmlns:xsd="http://www.w3.org/2001/XMLSchema" xmlns:xs="http://www.w3.org/2001/XMLSchema" xmlns:p="http://schemas.microsoft.com/office/2006/metadata/properties" xmlns:ns1="http://schemas.microsoft.com/sharepoint/v3" xmlns:ns2="906a5e43-ae57-4088-b6bd-ad0d184b1ed5" xmlns:ns3="735dd975-0058-4146-ac9d-26a8bd446284" targetNamespace="http://schemas.microsoft.com/office/2006/metadata/properties" ma:root="true" ma:fieldsID="408869a7eb7457dcdecdf115413ded76" ns1:_="" ns2:_="" ns3:_="">
    <xsd:import namespace="http://schemas.microsoft.com/sharepoint/v3"/>
    <xsd:import namespace="906a5e43-ae57-4088-b6bd-ad0d184b1ed5"/>
    <xsd:import namespace="735dd975-0058-4146-ac9d-26a8bd44628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Approver_x0020_1" minOccurs="0"/>
                <xsd:element ref="ns3:Approver_x0020_2" minOccurs="0"/>
                <xsd:element ref="ns3:General_x0020_Comments" minOccurs="0"/>
                <xsd:element ref="ns3:Information_x0020_Generated_x0020_By" minOccurs="0"/>
                <xsd:element ref="ns3:Printing_x0020_Method" minOccurs="0"/>
                <xsd:element ref="ns3:Bureau"/>
                <xsd:element ref="ns3:Date_x0020_Needed" minOccurs="0"/>
                <xsd:element ref="ns3:Information_x0020_Type" minOccurs="0"/>
                <xsd:element ref="ns3:Deputate" minOccurs="0"/>
                <xsd:element ref="ns3:Distribution_x0020_Method" minOccurs="0"/>
                <xsd:element ref="ns3:Publication_x0020__x0023_" minOccurs="0"/>
                <xsd:element ref="ns3:Publication_x0020_Type" minOccurs="0"/>
                <xsd:element ref="ns1:DocumentSetDescription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ServiceAutoTags" minOccurs="0"/>
                <xsd:element ref="ns3:Rotating_x0020_Content_x0020_Start_x0020_Date" minOccurs="0"/>
                <xsd:element ref="ns3:Rotating_x0020_Content_x0020_End_x0020_Date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23" nillable="true" ma:displayName="Description" ma:description="A description of the Document Set" ma:hidden="true" ma:internalName="DocumentSetDescription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6a5e43-ae57-4088-b6bd-ad0d184b1ed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7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8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5dd975-0058-4146-ac9d-26a8bd446284" elementFormDefault="qualified">
    <xsd:import namespace="http://schemas.microsoft.com/office/2006/documentManagement/types"/>
    <xsd:import namespace="http://schemas.microsoft.com/office/infopath/2007/PartnerControls"/>
    <xsd:element name="Approver_x0020_1" ma:index="11" nillable="true" ma:displayName="Approver 1" ma:hidden="true" ma:list="UserInfo" ma:SharePointGroup="0" ma:internalName="Approver_x0020_1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er_x0020_2" ma:index="12" nillable="true" ma:displayName="Approver 2" ma:hidden="true" ma:list="UserInfo" ma:SharePointGroup="0" ma:internalName="Approver_x0020_2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General_x0020_Comments" ma:index="13" nillable="true" ma:displayName="General Comments" ma:hidden="true" ma:internalName="General_x0020_Comments" ma:readOnly="false">
      <xsd:simpleType>
        <xsd:restriction base="dms:Note"/>
      </xsd:simpleType>
    </xsd:element>
    <xsd:element name="Information_x0020_Generated_x0020_By" ma:index="14" nillable="true" ma:displayName="Information Generated By" ma:format="Dropdown" ma:hidden="true" ma:internalName="Information_x0020_Generated_x0020_By" ma:readOnly="false">
      <xsd:simpleType>
        <xsd:union memberTypes="dms:Text">
          <xsd:simpleType>
            <xsd:restriction base="dms:Choice">
              <xsd:enumeration value="Department of program area"/>
              <xsd:enumeration value="District field office"/>
              <xsd:enumeration value="Contractor"/>
              <xsd:enumeration value="State health center"/>
            </xsd:restriction>
          </xsd:simpleType>
        </xsd:union>
      </xsd:simpleType>
    </xsd:element>
    <xsd:element name="Printing_x0020_Method" ma:index="15" nillable="true" ma:displayName="Printing Method" ma:format="Dropdown" ma:hidden="true" ma:internalName="Printing_x0020_Method" ma:readOnly="false">
      <xsd:simpleType>
        <xsd:restriction base="dms:Choice">
          <xsd:enumeration value="In House"/>
          <xsd:enumeration value="PA Publisher"/>
        </xsd:restriction>
      </xsd:simpleType>
    </xsd:element>
    <xsd:element name="Bureau" ma:index="16" ma:displayName="Bureau" ma:format="Dropdown" ma:internalName="Bureau">
      <xsd:simpleType>
        <xsd:restriction base="dms:Choice">
          <xsd:enumeration value="BCD"/>
          <xsd:enumeration value="BCHS"/>
          <xsd:enumeration value="BCPLC"/>
          <xsd:enumeration value="BEPR"/>
          <xsd:enumeration value="BFH"/>
          <xsd:enumeration value="BFLC"/>
          <xsd:enumeration value="BHP"/>
          <xsd:enumeration value="BHPRR"/>
          <xsd:enumeration value="BHSR"/>
          <xsd:enumeration value="BIIT"/>
          <xsd:enumeration value="BMC"/>
          <xsd:enumeration value="Communications"/>
          <xsd:enumeration value="EMS"/>
          <xsd:enumeration value="EPI"/>
          <xsd:enumeration value="HR"/>
          <xsd:enumeration value="LABS"/>
          <xsd:enumeration value="Legal"/>
          <xsd:enumeration value="Legislative"/>
          <xsd:enumeration value="MM"/>
          <xsd:enumeration value="OHE"/>
          <xsd:enumeration value="OHI"/>
          <xsd:enumeration value="OHR"/>
          <xsd:enumeration value="OpEx"/>
          <xsd:enumeration value="PDMP"/>
          <xsd:enumeration value="Policy"/>
          <xsd:enumeration value="QA"/>
          <xsd:enumeration value="SOH"/>
          <xsd:enumeration value="WIC"/>
          <xsd:enumeration value="Exec Staff"/>
        </xsd:restriction>
      </xsd:simpleType>
    </xsd:element>
    <xsd:element name="Date_x0020_Needed" ma:index="17" nillable="true" ma:displayName="Date Needed" ma:format="DateOnly" ma:hidden="true" ma:internalName="Date_x0020_Needed" ma:readOnly="false">
      <xsd:simpleType>
        <xsd:restriction base="dms:DateTime"/>
      </xsd:simpleType>
    </xsd:element>
    <xsd:element name="Information_x0020_Type" ma:index="18" nillable="true" ma:displayName="Information Type" ma:description="If choosing HealthHUB Rotating Content, please specify the URL or document it should link to.&#10;All Reports should be submitted in the Report Workflow." ma:format="Dropdown" ma:hidden="true" ma:indexed="true" ma:internalName="Information_x0020_Type" ma:readOnly="false">
      <xsd:simpleType>
        <xsd:union memberTypes="dms:Text">
          <xsd:simpleType>
            <xsd:restriction base="dms:Choice">
              <xsd:enumeration value="Brochure/Flyer"/>
              <xsd:enumeration value="Department Form"/>
              <xsd:enumeration value="Emergency Operations Plan"/>
              <xsd:enumeration value="Fact Sheet"/>
              <xsd:enumeration value="HealthHUB Announcement"/>
              <xsd:enumeration value="HealthHUB Rotating Content"/>
              <xsd:enumeration value="Letter"/>
              <xsd:enumeration value="Log In Pop Up"/>
              <xsd:enumeration value="Newsletter"/>
              <xsd:enumeration value="Planning Document"/>
              <xsd:enumeration value="Poster"/>
              <xsd:enumeration value="PowerPoint Presentation"/>
              <xsd:enumeration value="Press Release"/>
              <xsd:enumeration value="Web Content"/>
            </xsd:restriction>
          </xsd:simpleType>
        </xsd:union>
      </xsd:simpleType>
    </xsd:element>
    <xsd:element name="Deputate" ma:index="19" nillable="true" ma:displayName="Deputate" ma:description="Choose Exec Office if submitter reports directly to the EDS or SOH" ma:format="Dropdown" ma:hidden="true" ma:internalName="Deputate" ma:readOnly="false">
      <xsd:simpleType>
        <xsd:restriction base="dms:Choice">
          <xsd:enumeration value="Admin"/>
          <xsd:enumeration value="HPCP"/>
          <xsd:enumeration value="HPDP"/>
          <xsd:enumeration value="Innovation"/>
          <xsd:enumeration value="OpEx"/>
          <xsd:enumeration value="PG"/>
          <xsd:enumeration value="QA"/>
          <xsd:enumeration value="Exec Office"/>
        </xsd:restriction>
      </xsd:simpleType>
    </xsd:element>
    <xsd:element name="Distribution_x0020_Method" ma:index="20" nillable="true" ma:displayName="Distribution Method" ma:hidden="true" ma:internalName="Distribution_x0020_Method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Mail"/>
                        <xsd:enumeration value="Display booth"/>
                        <xsd:enumeration value="Handout"/>
                        <xsd:enumeration value="HealthHUB"/>
                        <xsd:enumeration value="Email"/>
                        <xsd:enumeration value="Website"/>
                        <xsd:enumeration value="Webinar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Publication_x0020__x0023_" ma:index="21" nillable="true" ma:displayName="Publication #" ma:description="(Only needed if printed through PA Publisher)If this is an existing publication, enter the SAP publication number. If this is a new publication, contact Norman Bilodeau to secure and HD number for a publication to be printed in hard copy." ma:hidden="true" ma:internalName="Publication_x0020__x0023_" ma:readOnly="false">
      <xsd:simpleType>
        <xsd:restriction base="dms:Text">
          <xsd:maxLength value="255"/>
        </xsd:restriction>
      </xsd:simpleType>
    </xsd:element>
    <xsd:element name="Publication_x0020_Type" ma:index="22" nillable="true" ma:displayName="Publication Type" ma:hidden="true" ma:internalName="Publication_x0020_Typ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Stock"/>
                    <xsd:enumeration value="Non-Stock"/>
                    <xsd:enumeration value="Website"/>
                  </xsd:restriction>
                </xsd:simpleType>
              </xsd:element>
            </xsd:sequence>
          </xsd:extension>
        </xsd:complexContent>
      </xsd:complexType>
    </xsd:element>
    <xsd:element name="MediaServiceMetadata" ma:index="2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description="" ma:internalName="MediaServiceAutoTags" ma:readOnly="true">
      <xsd:simpleType>
        <xsd:restriction base="dms:Text"/>
      </xsd:simpleType>
    </xsd:element>
    <xsd:element name="Rotating_x0020_Content_x0020_Start_x0020_Date" ma:index="30" nillable="true" ma:displayName="Rotating Content Start Date" ma:description="Only needed for Rotating Content on the HealthHUB" ma:format="DateOnly" ma:hidden="true" ma:internalName="Rotating_x0020_Content_x0020_Start_x0020_Date" ma:readOnly="false">
      <xsd:simpleType>
        <xsd:restriction base="dms:DateTime"/>
      </xsd:simpleType>
    </xsd:element>
    <xsd:element name="Rotating_x0020_Content_x0020_End_x0020_Date" ma:index="31" nillable="true" ma:displayName="Rotating Content End Date" ma:description="Only needed for Rotating Content on the HealthHUB" ma:format="DateOnly" ma:hidden="true" ma:internalName="Rotating_x0020_Content_x0020_End_x0020_Date" ma:readOnly="false">
      <xsd:simpleType>
        <xsd:restriction base="dms:DateTime"/>
      </xsd:simpleType>
    </xsd:element>
    <xsd:element name="MediaServiceOCR" ma:index="3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_x0020_Needed xmlns="735dd975-0058-4146-ac9d-26a8bd446284">2021-04-07T04:00:00+00:00</Date_x0020_Needed>
    <Information_x0020_Generated_x0020_By xmlns="735dd975-0058-4146-ac9d-26a8bd446284" xsi:nil="true"/>
    <Rotating_x0020_Content_x0020_Start_x0020_Date xmlns="735dd975-0058-4146-ac9d-26a8bd446284" xsi:nil="true"/>
    <General_x0020_Comments xmlns="735dd975-0058-4146-ac9d-26a8bd446284" xsi:nil="true"/>
    <Printing_x0020_Method xmlns="735dd975-0058-4146-ac9d-26a8bd446284" xsi:nil="true"/>
    <DocumentSetDescription xmlns="http://schemas.microsoft.com/sharepoint/v3" xsi:nil="true"/>
    <Approver_x0020_1 xmlns="735dd975-0058-4146-ac9d-26a8bd446284">
      <UserInfo>
        <DisplayName>Salem-Noll, Mari Jane</DisplayName>
        <AccountId>679</AccountId>
        <AccountType/>
      </UserInfo>
    </Approver_x0020_1>
    <Bureau xmlns="735dd975-0058-4146-ac9d-26a8bd446284">BCD</Bureau>
    <Rotating_x0020_Content_x0020_End_x0020_Date xmlns="735dd975-0058-4146-ac9d-26a8bd446284" xsi:nil="true"/>
    <Distribution_x0020_Method xmlns="735dd975-0058-4146-ac9d-26a8bd446284">
      <Value>Webinar</Value>
    </Distribution_x0020_Method>
    <Publication_x0020_Type xmlns="735dd975-0058-4146-ac9d-26a8bd446284"/>
    <Publication_x0020__x0023_ xmlns="735dd975-0058-4146-ac9d-26a8bd446284" xsi:nil="true"/>
    <Approver_x0020_2 xmlns="735dd975-0058-4146-ac9d-26a8bd446284">
      <UserInfo>
        <DisplayName/>
        <AccountId xsi:nil="true"/>
        <AccountType/>
      </UserInfo>
    </Approver_x0020_2>
    <Deputate xmlns="735dd975-0058-4146-ac9d-26a8bd446284">HPDP</Deputate>
    <Information_x0020_Type xmlns="735dd975-0058-4146-ac9d-26a8bd446284">PowerPoint Presentation</Information_x0020_Type>
    <_dlc_DocId xmlns="906a5e43-ae57-4088-b6bd-ad0d184b1ed5">PADOH-1199606629-4130</_dlc_DocId>
    <_dlc_DocIdUrl xmlns="906a5e43-ae57-4088-b6bd-ad0d184b1ed5">
      <Url>https://pagov.sharepoint.com/sites/DOH-Intranet/TS/Comms/_layouts/15/DocIdRedir.aspx?ID=PADOH-1199606629-4130</Url>
      <Description>PADOH-1199606629-4130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AE1B5D-51A3-4147-A43D-DB05466013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6a5e43-ae57-4088-b6bd-ad0d184b1ed5"/>
    <ds:schemaRef ds:uri="735dd975-0058-4146-ac9d-26a8bd4462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3E226D-5B6A-4B8E-AD87-3D2ED18185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32018C-BFD4-492D-9F2E-9342527E5C4D}">
  <ds:schemaRefs>
    <ds:schemaRef ds:uri="http://purl.org/dc/terms/"/>
    <ds:schemaRef ds:uri="594022c7-28a7-4e5c-8854-df6a7ef56d4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a607a33b-3db6-4c29-911e-dd431811d9ac"/>
    <ds:schemaRef ds:uri="http://www.w3.org/XML/1998/namespace"/>
    <ds:schemaRef ds:uri="http://purl.org/dc/dcmitype/"/>
    <ds:schemaRef ds:uri="735dd975-0058-4146-ac9d-26a8bd446284"/>
    <ds:schemaRef ds:uri="http://schemas.microsoft.com/sharepoint/v3"/>
    <ds:schemaRef ds:uri="906a5e43-ae57-4088-b6bd-ad0d184b1ed5"/>
  </ds:schemaRefs>
</ds:datastoreItem>
</file>

<file path=customXml/itemProps4.xml><?xml version="1.0" encoding="utf-8"?>
<ds:datastoreItem xmlns:ds="http://schemas.openxmlformats.org/officeDocument/2006/customXml" ds:itemID="{BE2CCA1C-5519-471C-A804-F639D75D39D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DOH_Master Template</Template>
  <TotalTime>190</TotalTime>
  <Words>211</Words>
  <Application>Microsoft Office PowerPoint</Application>
  <PresentationFormat>On-screen Show (4:3)</PresentationFormat>
  <Paragraphs>88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Verdana</vt:lpstr>
      <vt:lpstr>DOH_Master Template</vt:lpstr>
      <vt:lpstr>PowerPoint Presentation</vt:lpstr>
      <vt:lpstr>PowerPoint Presentation</vt:lpstr>
      <vt:lpstr>Justification for reduction to regions</vt:lpstr>
    </vt:vector>
  </TitlesOfParts>
  <Company>Pennsylvania Department of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Coleman, Yasmin</dc:creator>
  <cp:lastModifiedBy>Fait, Kyle</cp:lastModifiedBy>
  <cp:revision>8</cp:revision>
  <dcterms:created xsi:type="dcterms:W3CDTF">2016-02-12T19:16:44Z</dcterms:created>
  <dcterms:modified xsi:type="dcterms:W3CDTF">2021-04-29T13:15:36Z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0x010100D606076DE0F2FB4091442F564B1D128E</vt:lpwstr>
  </property>
  <property fmtid="{D5CDD505-2E9C-101B-9397-08002B2CF9AE}" pid="3" name="DeputateBureauOffice">
    <vt:lpwstr>2;#Office of Communications|19b2fdd1-c8d3-44e1-ae64-439b97c479a5</vt:lpwstr>
  </property>
  <property fmtid="{D5CDD505-2E9C-101B-9397-08002B2CF9AE}" pid="4" name="_dlc_DocIdItemGuid">
    <vt:lpwstr>d8e867ff-b5ee-4c6a-a2fa-0fb1d4816cae</vt:lpwstr>
  </property>
  <property fmtid="{D5CDD505-2E9C-101B-9397-08002B2CF9AE}" pid="5" name="Audience">
    <vt:lpwstr>;#Public;#Health care professional;#Social service professional;#</vt:lpwstr>
  </property>
  <property fmtid="{D5CDD505-2E9C-101B-9397-08002B2CF9AE}" pid="6" name="Workflow Status">
    <vt:lpwstr>Approved</vt:lpwstr>
  </property>
  <property fmtid="{D5CDD505-2E9C-101B-9397-08002B2CF9AE}" pid="7" name="_docset_NoMedatataSyncRequired">
    <vt:lpwstr>False</vt:lpwstr>
  </property>
</Properties>
</file>